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6" d="100"/>
          <a:sy n="126" d="100"/>
        </p:scale>
        <p:origin x="-35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8DCF783A-E3B2-4B71-B832-CA599C279571}" type="datetimeFigureOut">
              <a:rPr lang="en-US" smtClean="0"/>
              <a:t>10/7/2010</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B4CA8AB9-4067-409E-9D36-2211EB41056A}"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DCF783A-E3B2-4B71-B832-CA599C279571}" type="datetimeFigureOut">
              <a:rPr lang="en-US" smtClean="0"/>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A8AB9-4067-409E-9D36-2211EB41056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8DCF783A-E3B2-4B71-B832-CA599C279571}" type="datetimeFigureOut">
              <a:rPr lang="en-US" smtClean="0"/>
              <a:t>10/7/2010</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B4CA8AB9-4067-409E-9D36-2211EB41056A}"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DCF783A-E3B2-4B71-B832-CA599C279571}" type="datetimeFigureOut">
              <a:rPr lang="en-US" smtClean="0"/>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4CA8AB9-4067-409E-9D36-2211EB41056A}"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8DCF783A-E3B2-4B71-B832-CA599C279571}" type="datetimeFigureOut">
              <a:rPr lang="en-US" smtClean="0"/>
              <a:t>10/7/2010</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B4CA8AB9-4067-409E-9D36-2211EB41056A}"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8DCF783A-E3B2-4B71-B832-CA599C279571}" type="datetimeFigureOut">
              <a:rPr lang="en-US" smtClean="0"/>
              <a:t>10/7/2010</a:t>
            </a:fld>
            <a:endParaRPr lang="en-US"/>
          </a:p>
        </p:txBody>
      </p:sp>
      <p:sp>
        <p:nvSpPr>
          <p:cNvPr id="10" name="Slide Number Placeholder 9"/>
          <p:cNvSpPr>
            <a:spLocks noGrp="1"/>
          </p:cNvSpPr>
          <p:nvPr>
            <p:ph type="sldNum" sz="quarter" idx="16"/>
          </p:nvPr>
        </p:nvSpPr>
        <p:spPr/>
        <p:txBody>
          <a:bodyPr rtlCol="0"/>
          <a:lstStyle/>
          <a:p>
            <a:fld id="{B4CA8AB9-4067-409E-9D36-2211EB41056A}"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8DCF783A-E3B2-4B71-B832-CA599C279571}" type="datetimeFigureOut">
              <a:rPr lang="en-US" smtClean="0"/>
              <a:t>10/7/2010</a:t>
            </a:fld>
            <a:endParaRPr lang="en-US"/>
          </a:p>
        </p:txBody>
      </p:sp>
      <p:sp>
        <p:nvSpPr>
          <p:cNvPr id="12" name="Slide Number Placeholder 11"/>
          <p:cNvSpPr>
            <a:spLocks noGrp="1"/>
          </p:cNvSpPr>
          <p:nvPr>
            <p:ph type="sldNum" sz="quarter" idx="16"/>
          </p:nvPr>
        </p:nvSpPr>
        <p:spPr/>
        <p:txBody>
          <a:bodyPr rtlCol="0"/>
          <a:lstStyle/>
          <a:p>
            <a:fld id="{B4CA8AB9-4067-409E-9D36-2211EB41056A}"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DCF783A-E3B2-4B71-B832-CA599C279571}" type="datetimeFigureOut">
              <a:rPr lang="en-US" smtClean="0"/>
              <a:t>10/7/2010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4CA8AB9-4067-409E-9D36-2211EB41056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CF783A-E3B2-4B71-B832-CA599C279571}" type="datetimeFigureOut">
              <a:rPr lang="en-US" smtClean="0"/>
              <a:t>10/7/2010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B4CA8AB9-4067-409E-9D36-2211EB41056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DCF783A-E3B2-4B71-B832-CA599C279571}" type="datetimeFigureOut">
              <a:rPr lang="en-US" smtClean="0"/>
              <a:t>10/7/2010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B4CA8AB9-4067-409E-9D36-2211EB41056A}"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8DCF783A-E3B2-4B71-B832-CA599C279571}" type="datetimeFigureOut">
              <a:rPr lang="en-US" smtClean="0"/>
              <a:t>10/7/2010</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B4CA8AB9-4067-409E-9D36-2211EB41056A}"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8DCF783A-E3B2-4B71-B832-CA599C279571}" type="datetimeFigureOut">
              <a:rPr lang="en-US" smtClean="0"/>
              <a:t>10/7/2010</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4CA8AB9-4067-409E-9D36-2211EB41056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486400" y="2133600"/>
            <a:ext cx="1676400" cy="1752600"/>
          </a:xfrm>
          <a:prstGeom prst="rect">
            <a:avLst/>
          </a:prstGeom>
          <a:solidFill>
            <a:srgbClr val="FFFF00"/>
          </a:solidFill>
          <a:effectLst>
            <a:glow rad="63500">
              <a:schemeClr val="accent6">
                <a:satMod val="175000"/>
                <a:alpha val="40000"/>
              </a:schemeClr>
            </a:glow>
            <a:outerShdw blurRad="38100" dist="30000" dir="5400000" rotWithShape="0">
              <a:srgbClr val="000000">
                <a:alpha val="45000"/>
              </a:srgb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1"/>
          <p:cNvSpPr>
            <a:spLocks noGrp="1"/>
          </p:cNvSpPr>
          <p:nvPr>
            <p:ph type="ctrTitle"/>
          </p:nvPr>
        </p:nvSpPr>
        <p:spPr/>
        <p:txBody>
          <a:bodyPr/>
          <a:lstStyle/>
          <a:p>
            <a:r>
              <a:rPr lang="en-US" dirty="0" err="1" smtClean="0"/>
              <a:t>REvision</a:t>
            </a:r>
            <a:endParaRPr lang="en-US" dirty="0"/>
          </a:p>
        </p:txBody>
      </p:sp>
      <p:sp>
        <p:nvSpPr>
          <p:cNvPr id="3" name="Subtitle 2"/>
          <p:cNvSpPr>
            <a:spLocks noGrp="1"/>
          </p:cNvSpPr>
          <p:nvPr>
            <p:ph type="subTitle" idx="1"/>
          </p:nvPr>
        </p:nvSpPr>
        <p:spPr/>
        <p:txBody>
          <a:bodyPr/>
          <a:lstStyle/>
          <a:p>
            <a:r>
              <a:rPr lang="en-US" dirty="0" smtClean="0"/>
              <a:t>DS 014 Writing</a:t>
            </a:r>
            <a:endParaRPr lang="en-US" dirty="0"/>
          </a:p>
        </p:txBody>
      </p:sp>
      <p:sp>
        <p:nvSpPr>
          <p:cNvPr id="4" name="TextBox 3"/>
          <p:cNvSpPr txBox="1"/>
          <p:nvPr/>
        </p:nvSpPr>
        <p:spPr>
          <a:xfrm>
            <a:off x="533400" y="6172200"/>
            <a:ext cx="1401715" cy="461665"/>
          </a:xfrm>
          <a:prstGeom prst="rect">
            <a:avLst/>
          </a:prstGeom>
          <a:noFill/>
        </p:spPr>
        <p:txBody>
          <a:bodyPr wrap="square" rtlCol="0">
            <a:spAutoFit/>
          </a:bodyPr>
          <a:lstStyle/>
          <a:p>
            <a:r>
              <a:rPr lang="en-US" sz="2400" dirty="0" smtClean="0"/>
              <a:t>Weston</a:t>
            </a:r>
            <a:endParaRPr lang="en-US" dirty="0"/>
          </a:p>
        </p:txBody>
      </p:sp>
      <p:pic>
        <p:nvPicPr>
          <p:cNvPr id="5" name="Picture 4" descr="tip-writing-process.gif"/>
          <p:cNvPicPr>
            <a:picLocks noChangeAspect="1"/>
          </p:cNvPicPr>
          <p:nvPr/>
        </p:nvPicPr>
        <p:blipFill>
          <a:blip r:embed="rId2" cstate="print"/>
          <a:stretch>
            <a:fillRect/>
          </a:stretch>
        </p:blipFill>
        <p:spPr>
          <a:xfrm>
            <a:off x="2133600" y="1905000"/>
            <a:ext cx="4800600" cy="189761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Proofreading Checklist</a:t>
            </a:r>
            <a:endParaRPr lang="en-US" dirty="0"/>
          </a:p>
        </p:txBody>
      </p:sp>
      <p:sp>
        <p:nvSpPr>
          <p:cNvPr id="3" name="Content Placeholder 2"/>
          <p:cNvSpPr>
            <a:spLocks noGrp="1"/>
          </p:cNvSpPr>
          <p:nvPr>
            <p:ph sz="quarter" idx="1"/>
          </p:nvPr>
        </p:nvSpPr>
        <p:spPr/>
        <p:txBody>
          <a:bodyPr/>
          <a:lstStyle/>
          <a:p>
            <a:r>
              <a:rPr lang="en-US" dirty="0" smtClean="0"/>
              <a:t>Have I eliminated all sentence fragments?</a:t>
            </a:r>
          </a:p>
          <a:p>
            <a:r>
              <a:rPr lang="en-US" dirty="0" smtClean="0"/>
              <a:t>Have I eliminated all comma splices?</a:t>
            </a:r>
          </a:p>
          <a:p>
            <a:r>
              <a:rPr lang="en-US" dirty="0" smtClean="0"/>
              <a:t>Have I eliminated all run-on sentences?</a:t>
            </a:r>
          </a:p>
          <a:p>
            <a:r>
              <a:rPr lang="en-US" dirty="0" smtClean="0"/>
              <a:t>Is the spelling correct throughout?</a:t>
            </a:r>
          </a:p>
          <a:p>
            <a:r>
              <a:rPr lang="en-US" dirty="0" smtClean="0"/>
              <a:t>Is the verb tense correct throughout?</a:t>
            </a:r>
          </a:p>
          <a:p>
            <a:r>
              <a:rPr lang="en-US" dirty="0" smtClean="0"/>
              <a:t>Do all subjects agree with their verbs?</a:t>
            </a:r>
          </a:p>
          <a:p>
            <a:r>
              <a:rPr lang="en-US" dirty="0" smtClean="0"/>
              <a:t>Do all pronouns agree with their antecedents?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Peer Assignment</a:t>
            </a:r>
            <a:endParaRPr lang="en-US" dirty="0"/>
          </a:p>
        </p:txBody>
      </p:sp>
      <p:sp>
        <p:nvSpPr>
          <p:cNvPr id="3" name="Content Placeholder 2"/>
          <p:cNvSpPr>
            <a:spLocks noGrp="1"/>
          </p:cNvSpPr>
          <p:nvPr>
            <p:ph sz="quarter" idx="1"/>
          </p:nvPr>
        </p:nvSpPr>
        <p:spPr/>
        <p:txBody>
          <a:bodyPr/>
          <a:lstStyle/>
          <a:p>
            <a:r>
              <a:rPr lang="en-US" dirty="0" smtClean="0"/>
              <a:t>Grab a buddy (or more than one).</a:t>
            </a:r>
          </a:p>
          <a:p>
            <a:r>
              <a:rPr lang="en-US" dirty="0" smtClean="0"/>
              <a:t>Swap descriptive drafts.</a:t>
            </a:r>
          </a:p>
          <a:p>
            <a:r>
              <a:rPr lang="en-US" dirty="0" smtClean="0"/>
              <a:t>Read through drafts.</a:t>
            </a:r>
          </a:p>
          <a:p>
            <a:r>
              <a:rPr lang="en-US" dirty="0" smtClean="0"/>
              <a:t>Using the Reader Assessment Checklist and the Rubric I’ve handed out, give feedback on what you’ve read, suggesting ways to improve.</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Coming Up…</a:t>
            </a:r>
            <a:endParaRPr lang="en-US" dirty="0"/>
          </a:p>
        </p:txBody>
      </p:sp>
      <p:sp>
        <p:nvSpPr>
          <p:cNvPr id="3" name="Content Placeholder 2"/>
          <p:cNvSpPr>
            <a:spLocks noGrp="1"/>
          </p:cNvSpPr>
          <p:nvPr>
            <p:ph sz="quarter" idx="1"/>
          </p:nvPr>
        </p:nvSpPr>
        <p:spPr/>
        <p:txBody>
          <a:bodyPr>
            <a:normAutofit/>
          </a:bodyPr>
          <a:lstStyle/>
          <a:p>
            <a:pPr marL="428625" indent="-322263">
              <a:lnSpc>
                <a:spcPct val="95000"/>
              </a:lnSpc>
              <a:spcAft>
                <a:spcPts val="1138"/>
              </a:spcAft>
              <a:buClr>
                <a:srgbClr val="333333"/>
              </a:buClr>
              <a:buSzPct val="45000"/>
              <a:buFont typeface="Wingdings" charset="2"/>
              <a:buChar char=""/>
              <a:tabLst>
                <a:tab pos="1152525" algn="l"/>
                <a:tab pos="1876425" algn="l"/>
                <a:tab pos="2600325" algn="l"/>
                <a:tab pos="3322638" algn="l"/>
                <a:tab pos="4046538" algn="l"/>
                <a:tab pos="4772025" algn="l"/>
                <a:tab pos="5067300" algn="l"/>
                <a:tab pos="5791200" algn="l"/>
                <a:tab pos="6515100" algn="l"/>
                <a:tab pos="7239000" algn="l"/>
                <a:tab pos="7962900" algn="l"/>
              </a:tabLst>
            </a:pPr>
            <a:r>
              <a:rPr lang="en-US" sz="2800" dirty="0" smtClean="0">
                <a:solidFill>
                  <a:srgbClr val="000000"/>
                </a:solidFill>
                <a:latin typeface="+mj-lt"/>
              </a:rPr>
              <a:t>Monday</a:t>
            </a:r>
          </a:p>
          <a:p>
            <a:pPr marL="1724025" lvl="1" indent="-571500">
              <a:lnSpc>
                <a:spcPct val="95000"/>
              </a:lnSpc>
              <a:spcAft>
                <a:spcPts val="1138"/>
              </a:spcAft>
              <a:buClr>
                <a:srgbClr val="333333"/>
              </a:buClr>
              <a:buSzPct val="75000"/>
              <a:buFont typeface="Symbol" charset="2"/>
              <a:buChar char=""/>
              <a:tabLst>
                <a:tab pos="1152525" algn="l"/>
                <a:tab pos="1876425" algn="l"/>
                <a:tab pos="2600325" algn="l"/>
                <a:tab pos="3322638" algn="l"/>
                <a:tab pos="4046538" algn="l"/>
                <a:tab pos="4772025" algn="l"/>
                <a:tab pos="5067300" algn="l"/>
                <a:tab pos="5791200" algn="l"/>
                <a:tab pos="6515100" algn="l"/>
                <a:tab pos="7239000" algn="l"/>
                <a:tab pos="7962900" algn="l"/>
              </a:tabLst>
            </a:pPr>
            <a:r>
              <a:rPr lang="en-US" sz="2800" dirty="0" smtClean="0">
                <a:solidFill>
                  <a:srgbClr val="000000"/>
                </a:solidFill>
                <a:latin typeface="+mj-lt"/>
              </a:rPr>
              <a:t>Descriptive Paragraph Due</a:t>
            </a:r>
          </a:p>
          <a:p>
            <a:pPr marL="1724025" lvl="1" indent="-571500">
              <a:lnSpc>
                <a:spcPct val="95000"/>
              </a:lnSpc>
              <a:spcAft>
                <a:spcPts val="1138"/>
              </a:spcAft>
              <a:buClr>
                <a:srgbClr val="333333"/>
              </a:buClr>
              <a:buSzPct val="75000"/>
              <a:buFont typeface="Symbol" charset="2"/>
              <a:buChar char=""/>
              <a:tabLst>
                <a:tab pos="1152525" algn="l"/>
                <a:tab pos="1876425" algn="l"/>
                <a:tab pos="2600325" algn="l"/>
                <a:tab pos="3322638" algn="l"/>
                <a:tab pos="4046538" algn="l"/>
                <a:tab pos="4772025" algn="l"/>
                <a:tab pos="5067300" algn="l"/>
                <a:tab pos="5791200" algn="l"/>
                <a:tab pos="6515100" algn="l"/>
                <a:tab pos="7239000" algn="l"/>
                <a:tab pos="7962900" algn="l"/>
              </a:tabLst>
            </a:pPr>
            <a:r>
              <a:rPr lang="en-US" sz="2800" dirty="0" smtClean="0">
                <a:solidFill>
                  <a:srgbClr val="000000"/>
                </a:solidFill>
                <a:latin typeface="+mj-lt"/>
              </a:rPr>
              <a:t>Process Analysis</a:t>
            </a:r>
          </a:p>
          <a:p>
            <a:pPr marL="1724025" lvl="1" indent="-571500">
              <a:lnSpc>
                <a:spcPct val="95000"/>
              </a:lnSpc>
              <a:spcAft>
                <a:spcPts val="1138"/>
              </a:spcAft>
              <a:buClr>
                <a:srgbClr val="333333"/>
              </a:buClr>
              <a:buSzPct val="75000"/>
              <a:buFont typeface="Symbol" charset="2"/>
              <a:buChar char=""/>
              <a:tabLst>
                <a:tab pos="1152525" algn="l"/>
                <a:tab pos="1876425" algn="l"/>
                <a:tab pos="2600325" algn="l"/>
                <a:tab pos="3322638" algn="l"/>
                <a:tab pos="4046538" algn="l"/>
                <a:tab pos="4772025" algn="l"/>
                <a:tab pos="5067300" algn="l"/>
                <a:tab pos="5791200" algn="l"/>
                <a:tab pos="6515100" algn="l"/>
                <a:tab pos="7239000" algn="l"/>
                <a:tab pos="7962900" algn="l"/>
              </a:tabLst>
            </a:pPr>
            <a:r>
              <a:rPr lang="en-US" sz="2800" dirty="0" smtClean="0">
                <a:solidFill>
                  <a:srgbClr val="000000"/>
                </a:solidFill>
                <a:latin typeface="+mj-lt"/>
              </a:rPr>
              <a:t>Chapter 8 in </a:t>
            </a:r>
            <a:r>
              <a:rPr lang="en-US" sz="2800" i="1" dirty="0" smtClean="0">
                <a:solidFill>
                  <a:srgbClr val="000000"/>
                </a:solidFill>
                <a:latin typeface="+mj-lt"/>
              </a:rPr>
              <a:t>Paragraphs</a:t>
            </a:r>
            <a:endParaRPr lang="en-US" sz="2800" dirty="0">
              <a:latin typeface="+mj-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Have a great weekend!</a:t>
            </a:r>
            <a:endParaRPr lang="en-US" dirty="0"/>
          </a:p>
        </p:txBody>
      </p:sp>
      <p:pic>
        <p:nvPicPr>
          <p:cNvPr id="4" name="Content Placeholder 3" descr="great-weekend.jpg"/>
          <p:cNvPicPr>
            <a:picLocks noGrp="1" noChangeAspect="1"/>
          </p:cNvPicPr>
          <p:nvPr>
            <p:ph sz="quarter" idx="1"/>
          </p:nvPr>
        </p:nvPicPr>
        <p:blipFill>
          <a:blip r:embed="rId2" cstate="print"/>
          <a:stretch>
            <a:fillRect/>
          </a:stretch>
        </p:blipFill>
        <p:spPr>
          <a:xfrm>
            <a:off x="3070225" y="2390775"/>
            <a:ext cx="3238500" cy="291465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Agenda</a:t>
            </a:r>
            <a:endParaRPr lang="en-US" dirty="0"/>
          </a:p>
        </p:txBody>
      </p:sp>
      <p:sp>
        <p:nvSpPr>
          <p:cNvPr id="3" name="Content Placeholder 2"/>
          <p:cNvSpPr>
            <a:spLocks noGrp="1"/>
          </p:cNvSpPr>
          <p:nvPr>
            <p:ph sz="quarter" idx="1"/>
          </p:nvPr>
        </p:nvSpPr>
        <p:spPr>
          <a:xfrm>
            <a:off x="612648" y="1600200"/>
            <a:ext cx="8153400" cy="4953000"/>
          </a:xfrm>
        </p:spPr>
        <p:txBody>
          <a:bodyPr>
            <a:normAutofit fontScale="77500" lnSpcReduction="20000"/>
          </a:bodyPr>
          <a:lstStyle/>
          <a:p>
            <a:r>
              <a:rPr lang="en-US" dirty="0" smtClean="0"/>
              <a:t>Sign-In</a:t>
            </a:r>
          </a:p>
          <a:p>
            <a:r>
              <a:rPr lang="en-US" dirty="0" smtClean="0"/>
              <a:t>Oops!</a:t>
            </a:r>
          </a:p>
          <a:p>
            <a:r>
              <a:rPr lang="en-US" dirty="0" smtClean="0"/>
              <a:t>What is Revising?</a:t>
            </a:r>
          </a:p>
          <a:p>
            <a:r>
              <a:rPr lang="en-US" dirty="0" smtClean="0"/>
              <a:t>Unity</a:t>
            </a:r>
          </a:p>
          <a:p>
            <a:r>
              <a:rPr lang="en-US" dirty="0" smtClean="0"/>
              <a:t>Coherence</a:t>
            </a:r>
          </a:p>
          <a:p>
            <a:pPr lvl="1"/>
            <a:r>
              <a:rPr lang="en-US" dirty="0" smtClean="0"/>
              <a:t>Transition</a:t>
            </a:r>
          </a:p>
          <a:p>
            <a:pPr lvl="1"/>
            <a:r>
              <a:rPr lang="en-US" dirty="0" smtClean="0"/>
              <a:t>Organization</a:t>
            </a:r>
          </a:p>
          <a:p>
            <a:r>
              <a:rPr lang="en-US" dirty="0" smtClean="0"/>
              <a:t>Language</a:t>
            </a:r>
          </a:p>
          <a:p>
            <a:pPr lvl="1"/>
            <a:r>
              <a:rPr lang="en-US" dirty="0" smtClean="0"/>
              <a:t>Specifics</a:t>
            </a:r>
          </a:p>
          <a:p>
            <a:pPr lvl="1"/>
            <a:r>
              <a:rPr lang="en-US" dirty="0" smtClean="0"/>
              <a:t>Conciseness</a:t>
            </a:r>
          </a:p>
          <a:p>
            <a:r>
              <a:rPr lang="en-US" dirty="0" smtClean="0"/>
              <a:t>Reader Assessment of Paragraphs</a:t>
            </a:r>
          </a:p>
          <a:p>
            <a:r>
              <a:rPr lang="en-US" dirty="0" smtClean="0"/>
              <a:t>Proofreading Checklist</a:t>
            </a:r>
          </a:p>
          <a:p>
            <a:r>
              <a:rPr lang="en-US" dirty="0" smtClean="0"/>
              <a:t>Peer Assignment</a:t>
            </a:r>
          </a:p>
          <a:p>
            <a:r>
              <a:rPr lang="en-US" dirty="0" smtClean="0"/>
              <a:t>Coming Up…</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Oops!—more bad opening lines</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"Somewhere in this </a:t>
            </a:r>
            <a:r>
              <a:rPr lang="en-US" dirty="0" smtClean="0"/>
              <a:t>cemetery, </a:t>
            </a:r>
            <a:r>
              <a:rPr lang="en-US" dirty="0" smtClean="0"/>
              <a:t>the </a:t>
            </a:r>
            <a:r>
              <a:rPr lang="en-US" dirty="0" err="1" smtClean="0"/>
              <a:t>vampyre</a:t>
            </a:r>
            <a:r>
              <a:rPr lang="en-US" dirty="0" smtClean="0"/>
              <a:t> lies hidden," the grave-looking man with the stake said cryptically</a:t>
            </a:r>
            <a:r>
              <a:rPr lang="en-US" dirty="0" smtClean="0"/>
              <a:t>.</a:t>
            </a:r>
          </a:p>
          <a:p>
            <a:r>
              <a:rPr lang="en-US" dirty="0" smtClean="0"/>
              <a:t>"" gasped the mime as I emptied the clip of .38 shells into his black-clad chest</a:t>
            </a:r>
            <a:r>
              <a:rPr lang="en-US" dirty="0" smtClean="0"/>
              <a:t>.</a:t>
            </a:r>
          </a:p>
          <a:p>
            <a:r>
              <a:rPr lang="en-US" dirty="0" smtClean="0"/>
              <a:t>Alas, Abigail adored Andy, and all Andy's ardor and anticipation adhered achingly atop alternately aloof and alluring Alicia--although acrimonious Anton attracted Alicia's amour. </a:t>
            </a:r>
          </a:p>
          <a:p>
            <a:pPr lvl="2"/>
            <a:r>
              <a:rPr lang="en-US" i="1" dirty="0" smtClean="0"/>
              <a:t>- From "Love Letters"--a romantic novel in twenty-six volumes</a:t>
            </a:r>
            <a:r>
              <a:rPr lang="en-US" dirty="0" smtClean="0"/>
              <a:t>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Revising?</a:t>
            </a:r>
            <a:endParaRPr lang="en-US" dirty="0"/>
          </a:p>
        </p:txBody>
      </p:sp>
      <p:sp>
        <p:nvSpPr>
          <p:cNvPr id="3" name="Content Placeholder 2"/>
          <p:cNvSpPr>
            <a:spLocks noGrp="1"/>
          </p:cNvSpPr>
          <p:nvPr>
            <p:ph sz="quarter" idx="1"/>
          </p:nvPr>
        </p:nvSpPr>
        <p:spPr/>
        <p:txBody>
          <a:bodyPr/>
          <a:lstStyle/>
          <a:p>
            <a:r>
              <a:rPr lang="en-US" dirty="0" smtClean="0"/>
              <a:t>Revising is the act of reevaluating, reconsidering and reworking a piece of writing.</a:t>
            </a:r>
          </a:p>
          <a:p>
            <a:r>
              <a:rPr lang="en-US" dirty="0" smtClean="0"/>
              <a:t>In essence, it is “re-vision”—looking at the writing again (preferably with a fresh set of eyes).</a:t>
            </a:r>
          </a:p>
          <a:p>
            <a:r>
              <a:rPr lang="en-US" dirty="0" smtClean="0"/>
              <a:t>Three stages—</a:t>
            </a:r>
          </a:p>
          <a:p>
            <a:pPr lvl="1"/>
            <a:r>
              <a:rPr lang="en-US" dirty="0" smtClean="0"/>
              <a:t>Reassessing—identifying what needs work.</a:t>
            </a:r>
          </a:p>
          <a:p>
            <a:pPr lvl="1"/>
            <a:r>
              <a:rPr lang="en-US" dirty="0" smtClean="0"/>
              <a:t>Redrafting—generating new material to fix the problem areas.</a:t>
            </a:r>
          </a:p>
          <a:p>
            <a:pPr lvl="1"/>
            <a:r>
              <a:rPr lang="en-US" dirty="0" smtClean="0"/>
              <a:t>Editing— “streamlining” and proofreading for errors.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Evaluating Unity</a:t>
            </a:r>
            <a:endParaRPr lang="en-US" dirty="0"/>
          </a:p>
        </p:txBody>
      </p:sp>
      <p:sp>
        <p:nvSpPr>
          <p:cNvPr id="3" name="Content Placeholder 2"/>
          <p:cNvSpPr>
            <a:spLocks noGrp="1"/>
          </p:cNvSpPr>
          <p:nvPr>
            <p:ph sz="quarter" idx="1"/>
          </p:nvPr>
        </p:nvSpPr>
        <p:spPr/>
        <p:txBody>
          <a:bodyPr/>
          <a:lstStyle/>
          <a:p>
            <a:r>
              <a:rPr lang="en-US" dirty="0" smtClean="0"/>
              <a:t>For a piece of writing to be unified, everything in it should be related back to the topic sentence or main idea.</a:t>
            </a:r>
            <a:endParaRPr lang="en-US" dirty="0"/>
          </a:p>
        </p:txBody>
      </p:sp>
      <p:pic>
        <p:nvPicPr>
          <p:cNvPr id="4" name="Picture 3" descr="unity.jpg"/>
          <p:cNvPicPr>
            <a:picLocks noChangeAspect="1"/>
          </p:cNvPicPr>
          <p:nvPr/>
        </p:nvPicPr>
        <p:blipFill>
          <a:blip r:embed="rId2" cstate="print"/>
          <a:stretch>
            <a:fillRect/>
          </a:stretch>
        </p:blipFill>
        <p:spPr>
          <a:xfrm>
            <a:off x="3124200" y="3276600"/>
            <a:ext cx="2819400" cy="28194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Unity Exercise</a:t>
            </a:r>
            <a:endParaRPr lang="en-US" dirty="0"/>
          </a:p>
        </p:txBody>
      </p:sp>
      <p:sp>
        <p:nvSpPr>
          <p:cNvPr id="3" name="Content Placeholder 2"/>
          <p:cNvSpPr>
            <a:spLocks noGrp="1"/>
          </p:cNvSpPr>
          <p:nvPr>
            <p:ph sz="quarter" idx="1"/>
          </p:nvPr>
        </p:nvSpPr>
        <p:spPr>
          <a:xfrm>
            <a:off x="612648" y="1600200"/>
            <a:ext cx="8153400" cy="4876800"/>
          </a:xfrm>
        </p:spPr>
        <p:txBody>
          <a:bodyPr>
            <a:normAutofit fontScale="55000" lnSpcReduction="20000"/>
          </a:bodyPr>
          <a:lstStyle/>
          <a:p>
            <a:r>
              <a:rPr lang="en-US" dirty="0" smtClean="0"/>
              <a:t>A</a:t>
            </a:r>
            <a:r>
              <a:rPr lang="en-US" dirty="0" smtClean="0"/>
              <a:t>dapted </a:t>
            </a:r>
            <a:r>
              <a:rPr lang="en-US" dirty="0" smtClean="0"/>
              <a:t>from </a:t>
            </a:r>
            <a:r>
              <a:rPr lang="en-US" i="1" dirty="0" smtClean="0"/>
              <a:t>The Names: A Memoir</a:t>
            </a:r>
            <a:r>
              <a:rPr lang="en-US" dirty="0" smtClean="0"/>
              <a:t>, by N. Scott </a:t>
            </a:r>
            <a:r>
              <a:rPr lang="en-US" dirty="0" err="1" smtClean="0"/>
              <a:t>Momaday</a:t>
            </a:r>
            <a:r>
              <a:rPr lang="en-US" dirty="0" smtClean="0"/>
              <a:t>.</a:t>
            </a:r>
            <a:endParaRPr lang="en-US" dirty="0" smtClean="0"/>
          </a:p>
          <a:p>
            <a:pPr lvl="1">
              <a:buNone/>
            </a:pPr>
            <a:r>
              <a:rPr lang="en-US" dirty="0" smtClean="0"/>
              <a:t>		</a:t>
            </a:r>
            <a:r>
              <a:rPr lang="en-US" sz="3800" dirty="0" smtClean="0"/>
              <a:t>Later </a:t>
            </a:r>
            <a:r>
              <a:rPr lang="en-US" sz="3800" dirty="0" smtClean="0"/>
              <a:t>in the dusky streets I walked among the Navajo camps, past the doorways of the town, from which came the good smells of cooking, the festive sounds of music, laughter, and talk. The campfires rippled in the crisp wind that arose with evening and set a soft yellow glow on the ground, low on the adobe walls. A natural building material used for several thousand years, adobe is composed of sand and straw, which is shaped into bricks on wooden frames and dried in the sun. Mutton sizzled and smoked above the fires; fat dripped into the flames; there were great black pots of strong coffee and buckets full of fried bread; dogs crouched on the rim of the light, the many circles of light; and old men sat hunched in their blankets on the ground, in the cold shadows, smoking. . . . Long into the night the fires cast a glare over the town, and I could hear the singing, until it seemed that one by one the voices fell away, and one remained, and then there was none. On the very edge of sleep I heard coyotes in the hills.</a:t>
            </a:r>
            <a:endParaRPr lang="en-US" dirty="0" smtClean="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Evaluating Coherence</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If your writing has coherence, that means it is easily understood by the reader.</a:t>
            </a:r>
          </a:p>
          <a:p>
            <a:r>
              <a:rPr lang="en-US" dirty="0" smtClean="0"/>
              <a:t>Coherence is built through—</a:t>
            </a:r>
          </a:p>
          <a:p>
            <a:pPr lvl="1"/>
            <a:r>
              <a:rPr lang="en-US" dirty="0" smtClean="0"/>
              <a:t>Having enough support and details.</a:t>
            </a:r>
          </a:p>
          <a:p>
            <a:pPr lvl="1"/>
            <a:r>
              <a:rPr lang="en-US" dirty="0" smtClean="0"/>
              <a:t>Sufficient transitions (see pg. 39 in </a:t>
            </a:r>
            <a:r>
              <a:rPr lang="en-US" i="1" dirty="0" smtClean="0"/>
              <a:t>Paragraphs</a:t>
            </a:r>
            <a:r>
              <a:rPr lang="en-US" dirty="0" smtClean="0"/>
              <a:t> for words that could be used to build transitions).</a:t>
            </a:r>
          </a:p>
          <a:p>
            <a:pPr lvl="1"/>
            <a:r>
              <a:rPr lang="en-US" dirty="0" smtClean="0"/>
              <a:t>Logical organization.</a:t>
            </a:r>
          </a:p>
          <a:p>
            <a:pPr lvl="2"/>
            <a:r>
              <a:rPr lang="en-US" dirty="0" smtClean="0"/>
              <a:t>Chronological/Linear</a:t>
            </a:r>
          </a:p>
          <a:p>
            <a:pPr lvl="2"/>
            <a:r>
              <a:rPr lang="en-US" dirty="0" smtClean="0"/>
              <a:t>Spatial</a:t>
            </a:r>
          </a:p>
          <a:p>
            <a:pPr lvl="2"/>
            <a:r>
              <a:rPr lang="en-US" dirty="0" smtClean="0"/>
              <a:t>Emphatic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Evaluating Language</a:t>
            </a:r>
            <a:endParaRPr lang="en-US" dirty="0"/>
          </a:p>
        </p:txBody>
      </p:sp>
      <p:sp>
        <p:nvSpPr>
          <p:cNvPr id="3" name="Content Placeholder 2"/>
          <p:cNvSpPr>
            <a:spLocks noGrp="1"/>
          </p:cNvSpPr>
          <p:nvPr>
            <p:ph sz="quarter" idx="1"/>
          </p:nvPr>
        </p:nvSpPr>
        <p:spPr/>
        <p:txBody>
          <a:bodyPr>
            <a:normAutofit fontScale="85000" lnSpcReduction="20000"/>
          </a:bodyPr>
          <a:lstStyle/>
          <a:p>
            <a:r>
              <a:rPr lang="en-US" dirty="0" smtClean="0"/>
              <a:t>Word choice can have a great impact on the quality of writing.</a:t>
            </a:r>
          </a:p>
          <a:p>
            <a:pPr lvl="1"/>
            <a:r>
              <a:rPr lang="en-US" dirty="0" smtClean="0"/>
              <a:t>“Fogged up window” analogy (p. 45)</a:t>
            </a:r>
          </a:p>
          <a:p>
            <a:pPr lvl="1"/>
            <a:r>
              <a:rPr lang="en-US" dirty="0" smtClean="0"/>
              <a:t>Wording needs to be specific and concise.</a:t>
            </a:r>
          </a:p>
          <a:p>
            <a:r>
              <a:rPr lang="en-US" dirty="0" smtClean="0"/>
              <a:t>Specifics—</a:t>
            </a:r>
          </a:p>
          <a:p>
            <a:pPr lvl="1"/>
            <a:r>
              <a:rPr lang="en-US" dirty="0" smtClean="0"/>
              <a:t>Are precise and helps your reader “see” what you want them to.</a:t>
            </a:r>
            <a:endParaRPr lang="en-US" dirty="0" smtClean="0"/>
          </a:p>
          <a:p>
            <a:pPr lvl="2"/>
            <a:r>
              <a:rPr lang="en-US" dirty="0" smtClean="0"/>
              <a:t>Instead of “dog,” use “cocker spaniel”</a:t>
            </a:r>
          </a:p>
          <a:p>
            <a:pPr lvl="2"/>
            <a:r>
              <a:rPr lang="en-US" dirty="0" smtClean="0"/>
              <a:t>Instead of “car,” use “red convertible Mazda Miata”</a:t>
            </a:r>
            <a:endParaRPr lang="en-US" dirty="0" smtClean="0"/>
          </a:p>
          <a:p>
            <a:r>
              <a:rPr lang="en-US" dirty="0" smtClean="0"/>
              <a:t>Conciseness—</a:t>
            </a:r>
          </a:p>
          <a:p>
            <a:pPr lvl="1"/>
            <a:r>
              <a:rPr lang="en-US" dirty="0" smtClean="0"/>
              <a:t>Is brief and to the point.</a:t>
            </a:r>
          </a:p>
          <a:p>
            <a:pPr lvl="2"/>
            <a:r>
              <a:rPr lang="en-US" dirty="0" smtClean="0"/>
              <a:t>Instead of “due to the fact that,” use “because”</a:t>
            </a:r>
          </a:p>
          <a:p>
            <a:pPr lvl="2"/>
            <a:r>
              <a:rPr lang="en-US" dirty="0" smtClean="0"/>
              <a:t>Instead of “come to the realization that”, use “realize”</a:t>
            </a:r>
          </a:p>
          <a:p>
            <a:pPr lvl="3"/>
            <a:r>
              <a:rPr lang="en-US" dirty="0" smtClean="0"/>
              <a:t>More on pg. 46 of your text.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Reader Assessment Checklist</a:t>
            </a:r>
            <a:endParaRPr lang="en-US" dirty="0"/>
          </a:p>
        </p:txBody>
      </p:sp>
      <p:sp>
        <p:nvSpPr>
          <p:cNvPr id="3" name="Content Placeholder 2"/>
          <p:cNvSpPr>
            <a:spLocks noGrp="1"/>
          </p:cNvSpPr>
          <p:nvPr>
            <p:ph sz="quarter" idx="1"/>
          </p:nvPr>
        </p:nvSpPr>
        <p:spPr/>
        <p:txBody>
          <a:bodyPr/>
          <a:lstStyle/>
          <a:p>
            <a:r>
              <a:rPr lang="en-US" dirty="0" smtClean="0"/>
              <a:t>Does the reader understand the point?</a:t>
            </a:r>
          </a:p>
          <a:p>
            <a:r>
              <a:rPr lang="en-US" dirty="0" smtClean="0"/>
              <a:t>Do I stick with one point all the way through?</a:t>
            </a:r>
          </a:p>
          <a:p>
            <a:r>
              <a:rPr lang="en-US" dirty="0" smtClean="0"/>
              <a:t>Are my ideas and examples connected and easy to follow?</a:t>
            </a:r>
          </a:p>
          <a:p>
            <a:r>
              <a:rPr lang="en-US" dirty="0" smtClean="0"/>
              <a:t>Are the words I’ve used specific and concise?</a:t>
            </a:r>
          </a:p>
          <a:p>
            <a:r>
              <a:rPr lang="en-US" dirty="0" smtClean="0"/>
              <a:t>What changes should I make?</a:t>
            </a:r>
            <a:endParaRPr 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177</TotalTime>
  <Words>545</Words>
  <Application>Microsoft Office PowerPoint</Application>
  <PresentationFormat>On-screen Show (4:3)</PresentationFormat>
  <Paragraphs>82</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Median</vt:lpstr>
      <vt:lpstr>REvision</vt:lpstr>
      <vt:lpstr>Today’s Agenda</vt:lpstr>
      <vt:lpstr>Oops!—more bad opening lines</vt:lpstr>
      <vt:lpstr>What is Revising?</vt:lpstr>
      <vt:lpstr>Evaluating Unity</vt:lpstr>
      <vt:lpstr>Unity Exercise</vt:lpstr>
      <vt:lpstr>Evaluating Coherence</vt:lpstr>
      <vt:lpstr>Evaluating Language</vt:lpstr>
      <vt:lpstr>Reader Assessment Checklist</vt:lpstr>
      <vt:lpstr>Proofreading Checklist</vt:lpstr>
      <vt:lpstr>Peer Assignment</vt:lpstr>
      <vt:lpstr>Coming Up…</vt:lpstr>
      <vt:lpstr>Have a great weekend!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REvision</dc:title>
  <dc:creator>OLL</dc:creator>
  <cp:lastModifiedBy>OLL</cp:lastModifiedBy>
  <cp:revision>18</cp:revision>
  <dcterms:created xsi:type="dcterms:W3CDTF">2010-10-07T19:21:51Z</dcterms:created>
  <dcterms:modified xsi:type="dcterms:W3CDTF">2010-10-07T22:18:59Z</dcterms:modified>
</cp:coreProperties>
</file>